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4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70080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2050" name="Picture 2" descr="http://open.az/uploads/posts/2012-10/1349083367_kak-sokhranit-svoju-ljub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8172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/>
              <a:t>Біологічні основи </a:t>
            </a:r>
          </a:p>
          <a:p>
            <a:r>
              <a:rPr lang="uk-UA" sz="4400" dirty="0" smtClean="0"/>
              <a:t>запліднення та розвитку організму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648856" y="6261320"/>
            <a:ext cx="1475656" cy="576064"/>
          </a:xfrm>
          <a:prstGeom prst="rect">
            <a:avLst/>
          </a:prstGeom>
          <a:solidFill>
            <a:srgbClr val="F684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Каріотип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sz="2800" dirty="0"/>
          </a:p>
        </p:txBody>
      </p:sp>
      <p:pic>
        <p:nvPicPr>
          <p:cNvPr id="22530" name="Picture 2" descr="http://yspex.biz/wp-content/uploads/3104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2"/>
          </a:xfrm>
          <a:prstGeom prst="rect">
            <a:avLst/>
          </a:prstGeom>
          <a:noFill/>
        </p:spPr>
      </p:pic>
      <p:pic>
        <p:nvPicPr>
          <p:cNvPr id="22532" name="Picture 4" descr="http://nbad.narod.ru/pic/aoc/aoc_03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6632"/>
            <a:ext cx="2467372" cy="2467372"/>
          </a:xfrm>
          <a:prstGeom prst="rect">
            <a:avLst/>
          </a:prstGeom>
          <a:noFill/>
        </p:spPr>
      </p:pic>
      <p:pic>
        <p:nvPicPr>
          <p:cNvPr id="22534" name="Picture 6" descr="http://nbad.narod.ru/pic/aoc/aoc_03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2564904"/>
            <a:ext cx="2448272" cy="2448272"/>
          </a:xfrm>
          <a:prstGeom prst="rect">
            <a:avLst/>
          </a:prstGeom>
          <a:noFill/>
        </p:spPr>
      </p:pic>
      <p:pic>
        <p:nvPicPr>
          <p:cNvPr id="22536" name="Picture 8" descr="http://nbad.narod.ru/pic/aoc/aoc_029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4293096"/>
            <a:ext cx="2448272" cy="244827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292080" y="476672"/>
            <a:ext cx="3633751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800" dirty="0" smtClean="0">
                <a:solidFill>
                  <a:schemeClr val="bg1"/>
                </a:solidFill>
              </a:rPr>
              <a:t>Дозрілі статеві клітини</a:t>
            </a:r>
          </a:p>
          <a:p>
            <a:pPr algn="r"/>
            <a:r>
              <a:rPr lang="uk-UA" sz="2800" dirty="0" smtClean="0">
                <a:solidFill>
                  <a:schemeClr val="bg1"/>
                </a:solidFill>
              </a:rPr>
              <a:t>мають </a:t>
            </a:r>
            <a:r>
              <a:rPr lang="uk-UA" sz="2800" dirty="0" err="1" smtClean="0">
                <a:solidFill>
                  <a:schemeClr val="bg1"/>
                </a:solidFill>
              </a:rPr>
              <a:t>гаплоїдний</a:t>
            </a:r>
            <a:endParaRPr lang="uk-UA" sz="2800" dirty="0" smtClean="0">
              <a:solidFill>
                <a:schemeClr val="bg1"/>
              </a:solidFill>
            </a:endParaRPr>
          </a:p>
          <a:p>
            <a:pPr algn="r"/>
            <a:r>
              <a:rPr lang="uk-UA" sz="2800" dirty="0" smtClean="0">
                <a:solidFill>
                  <a:schemeClr val="bg1"/>
                </a:solidFill>
              </a:rPr>
              <a:t> (одинарний)</a:t>
            </a:r>
          </a:p>
          <a:p>
            <a:pPr algn="r"/>
            <a:r>
              <a:rPr lang="uk-UA" sz="2800" dirty="0" smtClean="0">
                <a:solidFill>
                  <a:schemeClr val="bg1"/>
                </a:solidFill>
              </a:rPr>
              <a:t>набір хромосом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2924944"/>
            <a:ext cx="215623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dirty="0" smtClean="0">
                <a:solidFill>
                  <a:schemeClr val="bg1"/>
                </a:solidFill>
              </a:rPr>
              <a:t>Яйцеклітина </a:t>
            </a:r>
          </a:p>
          <a:p>
            <a:pPr algn="ctr"/>
            <a:r>
              <a:rPr lang="uk-UA" sz="2800" dirty="0" smtClean="0">
                <a:solidFill>
                  <a:schemeClr val="bg1"/>
                </a:solidFill>
              </a:rPr>
              <a:t>22А + Х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72200" y="5042118"/>
            <a:ext cx="2372508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dirty="0" smtClean="0">
                <a:solidFill>
                  <a:schemeClr val="bg1"/>
                </a:solidFill>
              </a:rPr>
              <a:t>Сперматозоїд </a:t>
            </a:r>
          </a:p>
          <a:p>
            <a:pPr algn="ctr"/>
            <a:r>
              <a:rPr lang="uk-UA" sz="2800" dirty="0" smtClean="0">
                <a:solidFill>
                  <a:schemeClr val="bg1"/>
                </a:solidFill>
              </a:rPr>
              <a:t>22А + Х </a:t>
            </a:r>
          </a:p>
          <a:p>
            <a:pPr algn="ctr"/>
            <a:r>
              <a:rPr lang="uk-UA" sz="2800" dirty="0" smtClean="0">
                <a:solidFill>
                  <a:schemeClr val="bg1"/>
                </a:solidFill>
              </a:rPr>
              <a:t>або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22А + </a:t>
            </a:r>
            <a:r>
              <a:rPr lang="en-US" sz="2800" dirty="0" smtClean="0">
                <a:solidFill>
                  <a:schemeClr val="bg1"/>
                </a:solidFill>
              </a:rPr>
              <a:t>Y</a:t>
            </a: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084168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2800" dirty="0" smtClean="0"/>
              <a:t>Утворення </a:t>
            </a:r>
            <a:r>
              <a:rPr lang="uk-UA" sz="2800" dirty="0" err="1" smtClean="0"/>
              <a:t>гаплоїдного</a:t>
            </a:r>
            <a:r>
              <a:rPr lang="uk-UA" sz="2800" dirty="0" smtClean="0"/>
              <a:t> набору досягається мейозом</a:t>
            </a:r>
            <a:endParaRPr lang="ru-RU" sz="2800" dirty="0"/>
          </a:p>
        </p:txBody>
      </p:sp>
      <p:pic>
        <p:nvPicPr>
          <p:cNvPr id="23554" name="Picture 2" descr="http://www.sciencegeek.net/Biology/review/graphics/Unit3/meios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48680"/>
            <a:ext cx="7436537" cy="56071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844824"/>
            <a:ext cx="36179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dirty="0" smtClean="0"/>
              <a:t>Первинна статева клітина </a:t>
            </a:r>
          </a:p>
          <a:p>
            <a:pPr algn="ctr"/>
            <a:r>
              <a:rPr lang="uk-UA" sz="2400" dirty="0" smtClean="0"/>
              <a:t>(диплоїдна)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437112"/>
            <a:ext cx="373647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dirty="0" smtClean="0"/>
              <a:t>Червоні хромосоми </a:t>
            </a:r>
          </a:p>
          <a:p>
            <a:pPr algn="ctr"/>
            <a:r>
              <a:rPr lang="uk-UA" sz="2000" dirty="0" smtClean="0"/>
              <a:t>цій людині дісталися від батька, </a:t>
            </a:r>
          </a:p>
          <a:p>
            <a:pPr algn="ctr"/>
            <a:r>
              <a:rPr lang="uk-UA" sz="2000" dirty="0" smtClean="0"/>
              <a:t>сині – від матері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4149080"/>
            <a:ext cx="208024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dirty="0" smtClean="0"/>
              <a:t>Тут батьківські</a:t>
            </a:r>
          </a:p>
          <a:p>
            <a:pPr algn="ctr"/>
            <a:r>
              <a:rPr lang="uk-UA" dirty="0" smtClean="0"/>
              <a:t> і материнські </a:t>
            </a:r>
          </a:p>
          <a:p>
            <a:pPr algn="ctr"/>
            <a:r>
              <a:rPr lang="uk-UA" dirty="0" smtClean="0"/>
              <a:t>хромосоми </a:t>
            </a:r>
          </a:p>
          <a:p>
            <a:pPr algn="ctr"/>
            <a:r>
              <a:rPr lang="uk-UA" dirty="0" smtClean="0"/>
              <a:t>обмінялися генами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276292" y="188640"/>
            <a:ext cx="28677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dirty="0" smtClean="0"/>
              <a:t>Зрілі статеві клітини </a:t>
            </a:r>
          </a:p>
          <a:p>
            <a:pPr algn="ctr"/>
            <a:r>
              <a:rPr lang="uk-UA" sz="2400" dirty="0" smtClean="0"/>
              <a:t>(</a:t>
            </a:r>
            <a:r>
              <a:rPr lang="uk-UA" sz="2400" dirty="0" err="1" smtClean="0"/>
              <a:t>гаплоїдні</a:t>
            </a:r>
            <a:r>
              <a:rPr lang="uk-UA" sz="2400" dirty="0" smtClean="0"/>
              <a:t>)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80112" y="3356992"/>
            <a:ext cx="16070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dirty="0" smtClean="0"/>
              <a:t>Ці клітини уже</a:t>
            </a:r>
          </a:p>
          <a:p>
            <a:pPr algn="ctr"/>
            <a:r>
              <a:rPr lang="uk-UA" dirty="0" smtClean="0"/>
              <a:t> </a:t>
            </a:r>
            <a:r>
              <a:rPr lang="uk-UA" dirty="0" err="1" smtClean="0"/>
              <a:t>гаплоїдні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548680"/>
            <a:ext cx="55284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 smtClean="0"/>
              <a:t>Утворення гамет - гаметогенез</a:t>
            </a:r>
            <a:endParaRPr lang="ru-RU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Запліднення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53336"/>
            <a:ext cx="8229600" cy="404664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uk-UA" sz="2800" dirty="0" smtClean="0"/>
              <a:t>Унаслідок злиття гамет виникає новий організм з подвійним набором хромосом</a:t>
            </a:r>
            <a:endParaRPr lang="ru-RU" sz="2800" dirty="0"/>
          </a:p>
        </p:txBody>
      </p:sp>
      <p:pic>
        <p:nvPicPr>
          <p:cNvPr id="24578" name="Picture 2" descr="http://ndmitry.ru/blog/_bl/0/8766086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9144000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Запліднення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76470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2800" dirty="0" smtClean="0"/>
              <a:t>Запліднена яйцеклітина – зигота. </a:t>
            </a:r>
          </a:p>
          <a:p>
            <a:pPr algn="ctr">
              <a:buNone/>
            </a:pPr>
            <a:r>
              <a:rPr lang="uk-UA" sz="2800" dirty="0" smtClean="0"/>
              <a:t>У кожній парі її хромосом одна хромосома від батька, друга – від матері </a:t>
            </a:r>
            <a:endParaRPr lang="ru-RU" sz="2800" dirty="0"/>
          </a:p>
        </p:txBody>
      </p:sp>
      <p:pic>
        <p:nvPicPr>
          <p:cNvPr id="25602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548680"/>
            <a:ext cx="6984776" cy="55567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Спадковість і мінливість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381328"/>
            <a:ext cx="8229600" cy="47667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2800" dirty="0" smtClean="0"/>
              <a:t>Спадковість – здатність передавати нащадкам </a:t>
            </a:r>
            <a:r>
              <a:rPr lang="uk-UA" sz="2800" dirty="0" err="1" smtClean="0"/>
              <a:t>видоспецифічні</a:t>
            </a:r>
            <a:r>
              <a:rPr lang="uk-UA" sz="2800" dirty="0" smtClean="0"/>
              <a:t> ознаки</a:t>
            </a:r>
            <a:endParaRPr lang="ru-RU" sz="2800" dirty="0"/>
          </a:p>
        </p:txBody>
      </p:sp>
      <p:pic>
        <p:nvPicPr>
          <p:cNvPr id="27650" name="Picture 2" descr="http://img15.nnm.ru/0/7/b/9/f/5f8df3da59e18ea9d0767fdfab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48680"/>
            <a:ext cx="4322639" cy="2880320"/>
          </a:xfrm>
          <a:prstGeom prst="rect">
            <a:avLst/>
          </a:prstGeom>
          <a:noFill/>
        </p:spPr>
      </p:pic>
      <p:pic>
        <p:nvPicPr>
          <p:cNvPr id="27652" name="Picture 4" descr="http://cdn.zoopicture.ru/wp-content/uploads/2013/01/5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429000"/>
            <a:ext cx="4320480" cy="2880320"/>
          </a:xfrm>
          <a:prstGeom prst="rect">
            <a:avLst/>
          </a:prstGeom>
          <a:noFill/>
        </p:spPr>
      </p:pic>
      <p:pic>
        <p:nvPicPr>
          <p:cNvPr id="27654" name="Picture 6" descr="http://lifeglobe.net/media/entry/846/animal_mother_baby6_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548680"/>
            <a:ext cx="4491346" cy="2880320"/>
          </a:xfrm>
          <a:prstGeom prst="rect">
            <a:avLst/>
          </a:prstGeom>
          <a:noFill/>
        </p:spPr>
      </p:pic>
      <p:pic>
        <p:nvPicPr>
          <p:cNvPr id="27656" name="Picture 8" descr="http://photo-day.ru/wp-content/uploads/2012/06/ss-120502-animal-moms-06.ss_ful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3429000"/>
            <a:ext cx="4699570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Спадковість і мінливість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381328"/>
            <a:ext cx="8229600" cy="47667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2800" dirty="0" smtClean="0"/>
              <a:t>Спадковість – здатність передавати нащадкам індивідуальні ознаки</a:t>
            </a:r>
            <a:endParaRPr lang="ru-RU" sz="2800" dirty="0"/>
          </a:p>
        </p:txBody>
      </p:sp>
      <p:pic>
        <p:nvPicPr>
          <p:cNvPr id="26626" name="Picture 2" descr="http://r4in.ru/uploads/images/00/00/06/2012/04/29/c4103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8640960" cy="5737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Спадковість і мінливість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381328"/>
            <a:ext cx="8229600" cy="36004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2800" dirty="0" smtClean="0"/>
              <a:t>Мінливість – здатність на бувати нових ознак під впливом різних причин</a:t>
            </a:r>
            <a:endParaRPr lang="ru-RU" sz="2800" dirty="0"/>
          </a:p>
        </p:txBody>
      </p:sp>
      <p:pic>
        <p:nvPicPr>
          <p:cNvPr id="28674" name="Picture 2" descr="http://foto.ecoguild.ru/animals/IMGP25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7632848" cy="5724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Спадковість і мінливість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2800" dirty="0" smtClean="0"/>
              <a:t>Спадкова мінливість відображена у генотипі</a:t>
            </a:r>
            <a:endParaRPr lang="ru-RU" sz="2800" dirty="0"/>
          </a:p>
        </p:txBody>
      </p:sp>
      <p:pic>
        <p:nvPicPr>
          <p:cNvPr id="29698" name="Picture 2" descr="http://www.equestrianandhorse.com/images/main/skewbald_mareandfoaltrotting_7747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533" y="548679"/>
            <a:ext cx="8460939" cy="56406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Спадковість і мінливість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62068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sz="2800" dirty="0" err="1" smtClean="0"/>
              <a:t>Неспадкова</a:t>
            </a:r>
            <a:r>
              <a:rPr lang="uk-UA" sz="2800" dirty="0" smtClean="0"/>
              <a:t> мінливість не зачіпає генотип</a:t>
            </a:r>
          </a:p>
          <a:p>
            <a:pPr algn="ctr">
              <a:buNone/>
            </a:pPr>
            <a:r>
              <a:rPr lang="uk-UA" sz="2200" dirty="0" smtClean="0"/>
              <a:t>На що здатні актори заради ролі</a:t>
            </a:r>
            <a:endParaRPr lang="ru-RU" sz="2200" dirty="0"/>
          </a:p>
        </p:txBody>
      </p:sp>
      <p:pic>
        <p:nvPicPr>
          <p:cNvPr id="30722" name="Picture 2" descr="Звездные метаморфозы (10 фото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3878796" cy="2585864"/>
          </a:xfrm>
          <a:prstGeom prst="rect">
            <a:avLst/>
          </a:prstGeom>
          <a:noFill/>
        </p:spPr>
      </p:pic>
      <p:pic>
        <p:nvPicPr>
          <p:cNvPr id="30724" name="Picture 4" descr="Звездные метаморфозы (10 фото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284984"/>
            <a:ext cx="3888432" cy="2987612"/>
          </a:xfrm>
          <a:prstGeom prst="rect">
            <a:avLst/>
          </a:prstGeom>
          <a:noFill/>
        </p:spPr>
      </p:pic>
      <p:pic>
        <p:nvPicPr>
          <p:cNvPr id="30726" name="Picture 6" descr="Звездные метаморфозы (10 фото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620688"/>
            <a:ext cx="3888432" cy="2592288"/>
          </a:xfrm>
          <a:prstGeom prst="rect">
            <a:avLst/>
          </a:prstGeom>
          <a:noFill/>
        </p:spPr>
      </p:pic>
      <p:pic>
        <p:nvPicPr>
          <p:cNvPr id="30728" name="Picture 8" descr="Звездные метаморфозы (10 фото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3356992"/>
            <a:ext cx="4212467" cy="280831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691680" y="3356992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+ 13 кг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15616" y="1916832"/>
            <a:ext cx="729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-28 кг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68144" y="620688"/>
            <a:ext cx="729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-20 кг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788024" y="4437112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+32 кг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Вікова мінливість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sz="2800" dirty="0" smtClean="0"/>
              <a:t>Послідовно активуються або вимикаються певні гени</a:t>
            </a:r>
            <a:endParaRPr lang="ru-RU" sz="2800" dirty="0"/>
          </a:p>
        </p:txBody>
      </p:sp>
      <p:pic>
        <p:nvPicPr>
          <p:cNvPr id="31748" name="Picture 4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492896"/>
            <a:ext cx="5040560" cy="3780420"/>
          </a:xfrm>
          <a:prstGeom prst="rect">
            <a:avLst/>
          </a:prstGeom>
          <a:noFill/>
        </p:spPr>
      </p:pic>
      <p:pic>
        <p:nvPicPr>
          <p:cNvPr id="31750" name="Picture 6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76672"/>
            <a:ext cx="4896544" cy="367240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9512" y="4149080"/>
            <a:ext cx="24043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Людині 1 день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660232" y="1916832"/>
            <a:ext cx="2143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Людині 2 дні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Каріотип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2800" dirty="0" smtClean="0"/>
              <a:t>Клітина – ядро - хромосоми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980728"/>
            <a:ext cx="1944216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308304" y="908720"/>
            <a:ext cx="1224136" cy="4824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516216" y="5229200"/>
            <a:ext cx="105841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http://mrscienceut.net/AnimalCe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76672"/>
            <a:ext cx="6870009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Вікова мінливість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2800" dirty="0" smtClean="0"/>
              <a:t>Це прояв </a:t>
            </a:r>
            <a:r>
              <a:rPr lang="uk-UA" sz="2800" dirty="0" err="1" smtClean="0"/>
              <a:t>неспадкової</a:t>
            </a:r>
            <a:r>
              <a:rPr lang="uk-UA" sz="2800" dirty="0" smtClean="0"/>
              <a:t> мінливості</a:t>
            </a:r>
            <a:endParaRPr lang="ru-RU" sz="2800" dirty="0"/>
          </a:p>
        </p:txBody>
      </p:sp>
      <p:pic>
        <p:nvPicPr>
          <p:cNvPr id="32772" name="Picture 4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852936"/>
            <a:ext cx="4584509" cy="3438382"/>
          </a:xfrm>
          <a:prstGeom prst="rect">
            <a:avLst/>
          </a:prstGeom>
          <a:noFill/>
        </p:spPr>
      </p:pic>
      <p:pic>
        <p:nvPicPr>
          <p:cNvPr id="32774" name="Picture 6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5" y="548680"/>
            <a:ext cx="4704523" cy="352839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5536" y="4077072"/>
            <a:ext cx="2143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Людині 3 дні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16216" y="2348880"/>
            <a:ext cx="23146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Людині 5 днів</a:t>
            </a:r>
            <a:endParaRPr lang="ru-R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bg1"/>
                </a:solidFill>
              </a:rPr>
              <a:t>Вікова мінливість 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sz="2800" dirty="0"/>
          </a:p>
        </p:txBody>
      </p:sp>
      <p:pic>
        <p:nvPicPr>
          <p:cNvPr id="33794" name="Picture 2" descr="http://embryology.med.unsw.edu.au/wwwhuman/Stages/Images/Cst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987824" y="0"/>
            <a:ext cx="33223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 smtClean="0">
                <a:solidFill>
                  <a:schemeClr val="bg1"/>
                </a:solidFill>
              </a:rPr>
              <a:t>Вікова мінливість 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6334780"/>
            <a:ext cx="69540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>
                <a:solidFill>
                  <a:schemeClr val="bg1"/>
                </a:solidFill>
              </a:rPr>
              <a:t>Розвиток людини 60 днів після запліднення</a:t>
            </a:r>
            <a:endParaRPr lang="ru-RU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Вікова мінливість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sz="2800" dirty="0"/>
          </a:p>
        </p:txBody>
      </p:sp>
      <p:pic>
        <p:nvPicPr>
          <p:cNvPr id="34818" name="Picture 2" descr="http://img1.liveinternet.ru/images/attach/c/1/58/755/58755279_Povstrechalis_mne_tri_aluychi__odna_iz_nih_buyla_yuna_drugaya_zrelosti_polna_i_tretya_v_vozraste_solidnom_poprezhnemu_v_cvetu_buyla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96042"/>
            <a:ext cx="9140744" cy="636195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71600" y="6396335"/>
            <a:ext cx="74388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err="1" smtClean="0">
                <a:solidFill>
                  <a:schemeClr val="bg1"/>
                </a:solidFill>
              </a:rPr>
              <a:t>Дарья</a:t>
            </a:r>
            <a:r>
              <a:rPr lang="uk-UA" sz="2400" dirty="0" smtClean="0">
                <a:solidFill>
                  <a:schemeClr val="bg1"/>
                </a:solidFill>
              </a:rPr>
              <a:t> </a:t>
            </a:r>
            <a:r>
              <a:rPr lang="uk-UA" sz="2400" dirty="0" err="1" smtClean="0">
                <a:solidFill>
                  <a:schemeClr val="bg1"/>
                </a:solidFill>
              </a:rPr>
              <a:t>Молостнова</a:t>
            </a:r>
            <a:r>
              <a:rPr lang="uk-UA" sz="2400" dirty="0" smtClean="0">
                <a:solidFill>
                  <a:schemeClr val="bg1"/>
                </a:solidFill>
              </a:rPr>
              <a:t>. Материнство (Три віки жінки). 1999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Каріотип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2800" dirty="0" smtClean="0"/>
              <a:t>Генотип – сукупність усіх генів організму</a:t>
            </a:r>
            <a:endParaRPr lang="ru-RU" sz="2800" dirty="0"/>
          </a:p>
        </p:txBody>
      </p:sp>
      <p:pic>
        <p:nvPicPr>
          <p:cNvPr id="15362" name="Picture 2" descr="http://preview.turbosquid.com/Preview/Content_2009_09_23__12_04_38/chromosome_w.jpg7376485f-e5fa-45b4-8c64-1d4e0aa2c30dLarg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48680"/>
            <a:ext cx="5616624" cy="5616624"/>
          </a:xfrm>
          <a:prstGeom prst="rect">
            <a:avLst/>
          </a:prstGeom>
          <a:noFill/>
        </p:spPr>
      </p:pic>
      <p:pic>
        <p:nvPicPr>
          <p:cNvPr id="15364" name="Picture 4" descr="http://www.mitochondrialdnatesting.com/images/chromosome-numb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5" y="548680"/>
            <a:ext cx="3126335" cy="561662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9512" y="4941168"/>
            <a:ext cx="236507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Хромосома – це </a:t>
            </a:r>
          </a:p>
          <a:p>
            <a:r>
              <a:rPr lang="uk-UA" sz="2400" dirty="0" err="1" smtClean="0"/>
              <a:t>дволанцюгова</a:t>
            </a:r>
            <a:r>
              <a:rPr lang="uk-UA" sz="2400" dirty="0" smtClean="0"/>
              <a:t> </a:t>
            </a:r>
          </a:p>
          <a:p>
            <a:r>
              <a:rPr lang="uk-UA" sz="2400" dirty="0" smtClean="0"/>
              <a:t>ДНК і білки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620688"/>
            <a:ext cx="29823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400" dirty="0" smtClean="0"/>
              <a:t>Спадкова інформація</a:t>
            </a:r>
          </a:p>
          <a:p>
            <a:pPr algn="r"/>
            <a:r>
              <a:rPr lang="uk-UA" sz="2400" dirty="0" smtClean="0"/>
              <a:t> міститься</a:t>
            </a:r>
          </a:p>
          <a:p>
            <a:pPr algn="r"/>
            <a:r>
              <a:rPr lang="uk-UA" sz="2400" dirty="0" smtClean="0"/>
              <a:t>у хромосомах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020272" y="2204864"/>
            <a:ext cx="195309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400" dirty="0" smtClean="0">
                <a:solidFill>
                  <a:schemeClr val="bg1"/>
                </a:solidFill>
              </a:rPr>
              <a:t>Ген – </a:t>
            </a:r>
          </a:p>
          <a:p>
            <a:pPr algn="r"/>
            <a:r>
              <a:rPr lang="uk-UA" sz="2400" dirty="0" smtClean="0">
                <a:solidFill>
                  <a:schemeClr val="bg1"/>
                </a:solidFill>
              </a:rPr>
              <a:t>ділянка ДНК,</a:t>
            </a:r>
          </a:p>
          <a:p>
            <a:pPr algn="r"/>
            <a:r>
              <a:rPr lang="uk-UA" sz="1600" dirty="0" smtClean="0">
                <a:solidFill>
                  <a:schemeClr val="bg1"/>
                </a:solidFill>
              </a:rPr>
              <a:t>що відповідає </a:t>
            </a:r>
          </a:p>
          <a:p>
            <a:pPr algn="r"/>
            <a:r>
              <a:rPr lang="uk-UA" sz="1600" dirty="0" smtClean="0">
                <a:solidFill>
                  <a:schemeClr val="bg1"/>
                </a:solidFill>
              </a:rPr>
              <a:t>за певну ознаку</a:t>
            </a: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Каріотип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77272"/>
            <a:ext cx="8229600" cy="86409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sz="2800" dirty="0" smtClean="0"/>
              <a:t>Кількість, розмір і форма хромосом (каріотип) </a:t>
            </a:r>
          </a:p>
          <a:p>
            <a:pPr algn="ctr">
              <a:buNone/>
            </a:pPr>
            <a:r>
              <a:rPr lang="uk-UA" sz="2800" dirty="0" smtClean="0"/>
              <a:t>– видова ознака</a:t>
            </a:r>
            <a:endParaRPr lang="ru-RU" sz="2800" dirty="0"/>
          </a:p>
        </p:txBody>
      </p:sp>
      <p:pic>
        <p:nvPicPr>
          <p:cNvPr id="16386" name="Picture 2" descr="http://www.imteacher.eu/teacher-blog/wp-content/uploads/2009/10/97-3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9144000" cy="450129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44208" y="1124744"/>
            <a:ext cx="2445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solidFill>
                  <a:schemeClr val="bg1"/>
                </a:solidFill>
              </a:rPr>
              <a:t>Каріотип людини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0112" y="0"/>
            <a:ext cx="3106688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Каріотип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45224" y="4121696"/>
            <a:ext cx="3898776" cy="27363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800" dirty="0" smtClean="0"/>
              <a:t>    Хромосоми соматичних клітин завжди парні (гомологічні).</a:t>
            </a:r>
          </a:p>
          <a:p>
            <a:pPr>
              <a:buNone/>
            </a:pPr>
            <a:r>
              <a:rPr lang="uk-UA" sz="2800" dirty="0" smtClean="0"/>
              <a:t>    Це диплоїдний (подвійний) набір</a:t>
            </a:r>
            <a:endParaRPr lang="ru-RU" sz="2800" dirty="0"/>
          </a:p>
        </p:txBody>
      </p:sp>
      <p:pic>
        <p:nvPicPr>
          <p:cNvPr id="17410" name="Picture 2" descr="http://rudocs.exdat.com/pars_docs/tw_refs/371/370682/370682_html_m1d60f0f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4211960" cy="6478957"/>
          </a:xfrm>
          <a:prstGeom prst="rect">
            <a:avLst/>
          </a:prstGeom>
          <a:noFill/>
        </p:spPr>
      </p:pic>
      <p:pic>
        <p:nvPicPr>
          <p:cNvPr id="17412" name="Picture 4" descr="http://www.ng.ru/images/2006-06-28/129-15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548680"/>
            <a:ext cx="2741290" cy="34430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Каріотип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77072"/>
            <a:ext cx="8229600" cy="26642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b="1" dirty="0" smtClean="0"/>
              <a:t>Каріотип жінки ♀                        Каріотип чоловіка ♂</a:t>
            </a:r>
          </a:p>
          <a:p>
            <a:pPr algn="ctr">
              <a:buNone/>
            </a:pPr>
            <a:endParaRPr lang="uk-UA" sz="2800" dirty="0" smtClean="0"/>
          </a:p>
          <a:p>
            <a:pPr algn="ctr">
              <a:buNone/>
            </a:pPr>
            <a:r>
              <a:rPr lang="uk-UA" sz="2800" dirty="0" smtClean="0"/>
              <a:t>22 пари хромосом у них однакові – </a:t>
            </a:r>
            <a:r>
              <a:rPr lang="uk-UA" sz="2800" dirty="0" err="1" smtClean="0"/>
              <a:t>аутосоми</a:t>
            </a:r>
            <a:endParaRPr lang="uk-UA" sz="2800" dirty="0" smtClean="0"/>
          </a:p>
          <a:p>
            <a:pPr algn="ctr">
              <a:buNone/>
            </a:pPr>
            <a:endParaRPr lang="uk-UA" sz="2800" dirty="0" smtClean="0"/>
          </a:p>
          <a:p>
            <a:pPr algn="ctr">
              <a:buNone/>
            </a:pPr>
            <a:r>
              <a:rPr lang="uk-UA" sz="2800" dirty="0" smtClean="0"/>
              <a:t>23-я пара хромосом у них різна – статеві хромосоми</a:t>
            </a:r>
            <a:endParaRPr lang="ru-RU" sz="2800" dirty="0"/>
          </a:p>
        </p:txBody>
      </p:sp>
      <p:pic>
        <p:nvPicPr>
          <p:cNvPr id="18434" name="Picture 2" descr="http://900igr.net/datai/biologija/Urok-Genetika/0013-012-Opredelit-kariotip-zhenschiny-i-muzhchin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9113513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Каріотип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2800" dirty="0" smtClean="0"/>
              <a:t>Умовно статеві хромосоми позначають Х та </a:t>
            </a:r>
            <a:r>
              <a:rPr lang="en-US" sz="2800" dirty="0" smtClean="0"/>
              <a:t>Y</a:t>
            </a:r>
            <a:endParaRPr lang="ru-RU" sz="2800" dirty="0"/>
          </a:p>
        </p:txBody>
      </p:sp>
      <p:pic>
        <p:nvPicPr>
          <p:cNvPr id="19460" name="Picture 4" descr="http://wsyachina.narod.ru/biology/y_chromosom/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444" y="548680"/>
            <a:ext cx="8976556" cy="56424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Каріотип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2800" dirty="0" smtClean="0"/>
              <a:t>Хромосомний набір соматичних клітин</a:t>
            </a:r>
            <a:endParaRPr lang="ru-RU" sz="2800" dirty="0"/>
          </a:p>
        </p:txBody>
      </p:sp>
      <p:pic>
        <p:nvPicPr>
          <p:cNvPr id="20482" name="Picture 2" descr="http://mygazeta.com/i/2009/04/538px-man-and-woman-icon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76672"/>
            <a:ext cx="5041280" cy="56222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1196752"/>
            <a:ext cx="21499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 smtClean="0"/>
              <a:t>♀ 44 А + ХХ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00192" y="1052736"/>
            <a:ext cx="20441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 smtClean="0"/>
              <a:t>♂ 44А + Х</a:t>
            </a:r>
            <a:r>
              <a:rPr lang="en-US" sz="3200" dirty="0" smtClean="0"/>
              <a:t>Y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uk-UA" sz="3200" dirty="0" smtClean="0"/>
              <a:t>Каріотип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2800" dirty="0" smtClean="0"/>
              <a:t> </a:t>
            </a:r>
            <a:endParaRPr lang="ru-RU" sz="2800" dirty="0"/>
          </a:p>
        </p:txBody>
      </p:sp>
      <p:pic>
        <p:nvPicPr>
          <p:cNvPr id="21506" name="Picture 2" descr="http://www.wiki.vladimir.i-edu.ru/images/a/a4/1389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05801"/>
            <a:ext cx="8424936" cy="623556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87624" y="548680"/>
            <a:ext cx="3456384" cy="365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76672"/>
            <a:ext cx="17272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err="1" smtClean="0"/>
              <a:t>Аутосоми</a:t>
            </a:r>
            <a:r>
              <a:rPr lang="uk-UA" sz="2800" dirty="0" smtClean="0"/>
              <a:t> 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44208" y="1052736"/>
            <a:ext cx="2376264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876256" y="908720"/>
            <a:ext cx="192713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dirty="0" smtClean="0"/>
              <a:t>Статеві </a:t>
            </a:r>
          </a:p>
          <a:p>
            <a:pPr algn="ctr"/>
            <a:r>
              <a:rPr lang="uk-UA" sz="2800" dirty="0" smtClean="0"/>
              <a:t>хромосоми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524328" y="3429000"/>
            <a:ext cx="91440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668344" y="5373216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345</Words>
  <Application>Microsoft Office PowerPoint</Application>
  <PresentationFormat>Экран (4:3)</PresentationFormat>
  <Paragraphs>101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Arial</vt:lpstr>
      <vt:lpstr>Calibri</vt:lpstr>
      <vt:lpstr>Тема Office</vt:lpstr>
      <vt:lpstr>Презентация PowerPoint</vt:lpstr>
      <vt:lpstr>Каріотип </vt:lpstr>
      <vt:lpstr>Каріотип </vt:lpstr>
      <vt:lpstr>Каріотип </vt:lpstr>
      <vt:lpstr>Каріотип </vt:lpstr>
      <vt:lpstr>Каріотип </vt:lpstr>
      <vt:lpstr>Каріотип </vt:lpstr>
      <vt:lpstr>Каріотип </vt:lpstr>
      <vt:lpstr>Каріотип </vt:lpstr>
      <vt:lpstr>Каріотип </vt:lpstr>
      <vt:lpstr> </vt:lpstr>
      <vt:lpstr>Запліднення  </vt:lpstr>
      <vt:lpstr>Запліднення  </vt:lpstr>
      <vt:lpstr>Спадковість і мінливість  </vt:lpstr>
      <vt:lpstr>Спадковість і мінливість  </vt:lpstr>
      <vt:lpstr>Спадковість і мінливість  </vt:lpstr>
      <vt:lpstr>Спадковість і мінливість  </vt:lpstr>
      <vt:lpstr>Спадковість і мінливість  </vt:lpstr>
      <vt:lpstr>Вікова мінливість  </vt:lpstr>
      <vt:lpstr>Вікова мінливість  </vt:lpstr>
      <vt:lpstr>Вікова мінливість  </vt:lpstr>
      <vt:lpstr>Вікова мінливість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25</cp:revision>
  <dcterms:created xsi:type="dcterms:W3CDTF">2013-01-14T06:57:13Z</dcterms:created>
  <dcterms:modified xsi:type="dcterms:W3CDTF">2020-08-11T07:18:34Z</dcterms:modified>
</cp:coreProperties>
</file>